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1" r:id="rId7"/>
    <p:sldId id="262" r:id="rId8"/>
    <p:sldId id="259" r:id="rId9"/>
    <p:sldId id="260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0" autoAdjust="0"/>
  </p:normalViewPr>
  <p:slideViewPr>
    <p:cSldViewPr>
      <p:cViewPr varScale="1">
        <p:scale>
          <a:sx n="77" d="100"/>
          <a:sy n="77" d="100"/>
        </p:scale>
        <p:origin x="4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3504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B87E-50D2-4699-81B2-00B9D1CCDE3E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C31ED-5025-4D6A-AB06-20A377F1B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1286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53000" y="7397843"/>
            <a:ext cx="1179885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PORTFOLIO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90" y="8369494"/>
            <a:ext cx="377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Embedded SW Developer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770" y="537967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2024.01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290" y="7763663"/>
            <a:ext cx="617142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JAE</a:t>
            </a:r>
            <a:r>
              <a:rPr lang="ko-KR" alt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</a:t>
            </a:r>
            <a:r>
              <a:rPr lang="ko-KR" alt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HWANG</a:t>
            </a:r>
            <a:endParaRPr 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8830075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Else?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6851717" y="7594124"/>
            <a:ext cx="9288000" cy="1093146"/>
            <a:chOff x="7222223" y="4943190"/>
            <a:chExt cx="7690149" cy="904986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CNN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ASMR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무드등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(2021.04 ~ 2021.05)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526658" y="5324956"/>
              <a:ext cx="738571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 파형 분석 모델을 기반으로 음성 데이터의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스펙트로그램을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추출하고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소리의 종류에 따라 다른 색깔의 빛을 내는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개발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6851729" y="6388506"/>
            <a:ext cx="9288000" cy="1077924"/>
            <a:chOff x="7239365" y="6893027"/>
            <a:chExt cx="7690149" cy="892552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시각장애인을 위한 버스 승차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(2021.07 ~ 2023.08) 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543800" y="7262359"/>
              <a:ext cx="738571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정류장에서 시각장애인들이 버스를 쉽게 탈 수 있도록 해주는 모듈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기사가 해당 버스 정류장에 시각장애인이 있음을 인지하도록 해주는 모듈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1005"/>
          <p:cNvGrpSpPr>
            <a:grpSpLocks noChangeAspect="1"/>
          </p:cNvGrpSpPr>
          <p:nvPr/>
        </p:nvGrpSpPr>
        <p:grpSpPr>
          <a:xfrm>
            <a:off x="6851717" y="5182909"/>
            <a:ext cx="9288012" cy="969964"/>
            <a:chOff x="7239355" y="6853726"/>
            <a:chExt cx="7690159" cy="803196"/>
          </a:xfrm>
        </p:grpSpPr>
        <p:sp>
          <p:nvSpPr>
            <p:cNvPr id="25" name="Object 21"/>
            <p:cNvSpPr txBox="1"/>
            <p:nvPr/>
          </p:nvSpPr>
          <p:spPr>
            <a:xfrm>
              <a:off x="7239355" y="6853726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도로 침수 관제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(2022.07 ~ 2022.08)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543800" y="7223660"/>
              <a:ext cx="7385714" cy="4332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게릴라성 집중호우 발생 시 실시간으로 도로 상황을 알 수 있도록 도로의 수위 데이터를 수집하고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위험도를 표시해주는 어플리케이션 개발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005"/>
          <p:cNvGrpSpPr>
            <a:grpSpLocks noChangeAspect="1"/>
          </p:cNvGrpSpPr>
          <p:nvPr/>
        </p:nvGrpSpPr>
        <p:grpSpPr>
          <a:xfrm>
            <a:off x="6858000" y="4196328"/>
            <a:ext cx="9288000" cy="755852"/>
            <a:chOff x="7239365" y="6893027"/>
            <a:chExt cx="7655315" cy="623021"/>
          </a:xfrm>
        </p:grpSpPr>
        <p:sp>
          <p:nvSpPr>
            <p:cNvPr id="28" name="Object 21"/>
            <p:cNvSpPr txBox="1"/>
            <p:nvPr/>
          </p:nvSpPr>
          <p:spPr>
            <a:xfrm>
              <a:off x="7239365" y="6893027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영화추천 사이트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(2023.05 ~ 2023.05) </a:t>
              </a:r>
            </a:p>
          </p:txBody>
        </p:sp>
        <p:sp>
          <p:nvSpPr>
            <p:cNvPr id="29" name="Object 22"/>
            <p:cNvSpPr txBox="1"/>
            <p:nvPr/>
          </p:nvSpPr>
          <p:spPr>
            <a:xfrm>
              <a:off x="7508966" y="7262359"/>
              <a:ext cx="7385714" cy="253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Django, SQLite,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Vue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영화 추천 사이트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1005"/>
          <p:cNvGrpSpPr>
            <a:grpSpLocks noChangeAspect="1"/>
          </p:cNvGrpSpPr>
          <p:nvPr/>
        </p:nvGrpSpPr>
        <p:grpSpPr>
          <a:xfrm>
            <a:off x="6858000" y="3209746"/>
            <a:ext cx="9287998" cy="755855"/>
            <a:chOff x="7239366" y="6893025"/>
            <a:chExt cx="7655314" cy="623023"/>
          </a:xfrm>
        </p:grpSpPr>
        <p:sp>
          <p:nvSpPr>
            <p:cNvPr id="31" name="Object 21"/>
            <p:cNvSpPr txBox="1"/>
            <p:nvPr/>
          </p:nvSpPr>
          <p:spPr>
            <a:xfrm>
              <a:off x="7239366" y="6893025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클러스터링 기반 장소 추천 어플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(2023.08 ~ 2023.10) </a:t>
              </a:r>
            </a:p>
          </p:txBody>
        </p:sp>
        <p:sp>
          <p:nvSpPr>
            <p:cNvPr id="32" name="Object 22"/>
            <p:cNvSpPr txBox="1"/>
            <p:nvPr/>
          </p:nvSpPr>
          <p:spPr>
            <a:xfrm>
              <a:off x="7508966" y="7262359"/>
              <a:ext cx="7385714" cy="253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여행 로그 데이터를 활용해 사용자와 비슷한 성향을 가진 사람들이 주로 갔던 장소 추천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0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5798" y="2166445"/>
            <a:ext cx="15298400" cy="128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임베디드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신호처리 실험실에서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2</a:t>
            </a: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년이상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활동하면서 다양한 센서나 기술을 활용해 문제를 해결하는 임베디드 분야에 관심을 가지게 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졸업 후 삼성 청년 소프트웨어 아카데미에서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역량을 키웠고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하드웨어 성능분석과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최적화에 흥미가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항상 낙천적이고 맡은 부분에 책임을 다하면서도 최적화된 솔루션을 제안하는 개발자가 되고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17214" y="5194295"/>
            <a:ext cx="6336983" cy="1254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전기기사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Intermediate High(TOEIC SPEAKING)(2023.12.09)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25015" y="5474330"/>
            <a:ext cx="5305054" cy="3593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EDUCATION / EXPERIENCE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(2023.01 ~ 2023.12) 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삼성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청년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SW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아카데미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9기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(2020 ~ 2022)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임베디드 신호처리 실험실 학부 연구생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(2018 ~ 2023)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한국해양대학교 전기전자공학과 졸업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나눔스퀘어 ExtraBold" panose="020B0600000101010101"/>
              </a:rPr>
              <a:t>		</a:t>
            </a:r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4.27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4.26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67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(2016 ~ 2018)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목포해양대학교 컴퓨터 공학과 중퇴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4.03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3.99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41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39653" y="3655118"/>
            <a:ext cx="4562286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CONTACT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Phone      010-7750-9453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E-mail      wocjs602@gmail.com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Git-Hub    github.com/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wocjs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0848" y="1315438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최적의 솔루션을 제안하는 임베디드 개발자 </a:t>
            </a:r>
            <a:r>
              <a:rPr lang="ko-KR" altLang="en-US" sz="2700" kern="0" spc="1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황재천</a:t>
            </a:r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입니다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9225300" y="3470775"/>
            <a:ext cx="3052" cy="57399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1"/>
          <p:cNvSpPr txBox="1"/>
          <p:nvPr/>
        </p:nvSpPr>
        <p:spPr>
          <a:xfrm>
            <a:off x="9915663" y="3565625"/>
            <a:ext cx="6910598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AWARDS</a:t>
            </a:r>
            <a:endParaRPr lang="en-US" altLang="ko-KR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2023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      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자율좌석제가 적용된 모션 데스크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2021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연구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YOLO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기반 실종아동 탐지 시스템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7498" y="6746429"/>
            <a:ext cx="13279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SKILLS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6EAF4-A317-74F4-08B7-7F93363FB65B}"/>
              </a:ext>
            </a:extLst>
          </p:cNvPr>
          <p:cNvGrpSpPr/>
          <p:nvPr/>
        </p:nvGrpSpPr>
        <p:grpSpPr>
          <a:xfrm>
            <a:off x="10196863" y="7543563"/>
            <a:ext cx="748311" cy="965809"/>
            <a:chOff x="10884038" y="6952596"/>
            <a:chExt cx="748311" cy="965809"/>
          </a:xfrm>
        </p:grpSpPr>
        <p:pic>
          <p:nvPicPr>
            <p:cNvPr id="22" name="Picture 8" descr="Pytho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7588" y="7062301"/>
              <a:ext cx="405472" cy="40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도넛 6"/>
            <p:cNvSpPr/>
            <p:nvPr/>
          </p:nvSpPr>
          <p:spPr>
            <a:xfrm>
              <a:off x="10935734" y="6952596"/>
              <a:ext cx="609180" cy="623191"/>
            </a:xfrm>
            <a:prstGeom prst="donu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막힌 원호 18"/>
            <p:cNvSpPr/>
            <p:nvPr/>
          </p:nvSpPr>
          <p:spPr>
            <a:xfrm rot="10311977">
              <a:off x="10935734" y="6953062"/>
              <a:ext cx="609180" cy="623191"/>
            </a:xfrm>
            <a:prstGeom prst="blockArc">
              <a:avLst>
                <a:gd name="adj1" fmla="val 5956166"/>
                <a:gd name="adj2" fmla="val 19335561"/>
                <a:gd name="adj3" fmla="val 0"/>
              </a:avLst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10884038" y="7610628"/>
              <a:ext cx="74831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B8BAC8-4FBE-1AF8-971B-394AEEED8928}"/>
              </a:ext>
            </a:extLst>
          </p:cNvPr>
          <p:cNvGrpSpPr/>
          <p:nvPr/>
        </p:nvGrpSpPr>
        <p:grpSpPr>
          <a:xfrm>
            <a:off x="10178991" y="8811759"/>
            <a:ext cx="748311" cy="965809"/>
            <a:chOff x="12015661" y="6952596"/>
            <a:chExt cx="748311" cy="965809"/>
          </a:xfrm>
        </p:grpSpPr>
        <p:pic>
          <p:nvPicPr>
            <p:cNvPr id="36" name="Picture 4" descr="C++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0897" y="7062883"/>
              <a:ext cx="35784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12085227" y="6952596"/>
              <a:ext cx="609180" cy="623657"/>
              <a:chOff x="11088134" y="7104996"/>
              <a:chExt cx="609180" cy="623657"/>
            </a:xfrm>
          </p:grpSpPr>
          <p:sp>
            <p:nvSpPr>
              <p:cNvPr id="39" name="도넛 38"/>
              <p:cNvSpPr/>
              <p:nvPr/>
            </p:nvSpPr>
            <p:spPr>
              <a:xfrm>
                <a:off x="11088134" y="7104996"/>
                <a:ext cx="609180" cy="623191"/>
              </a:xfrm>
              <a:prstGeom prst="donu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막힌 원호 39"/>
              <p:cNvSpPr/>
              <p:nvPr/>
            </p:nvSpPr>
            <p:spPr>
              <a:xfrm rot="10311977">
                <a:off x="11088134" y="7105462"/>
                <a:ext cx="609180" cy="623191"/>
              </a:xfrm>
              <a:prstGeom prst="blockArc">
                <a:avLst>
                  <a:gd name="adj1" fmla="val 5956166"/>
                  <a:gd name="adj2" fmla="val 13785929"/>
                  <a:gd name="adj3" fmla="val 0"/>
                </a:avLst>
              </a:prstGeom>
              <a:ln w="635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Object 9"/>
            <p:cNvSpPr txBox="1"/>
            <p:nvPr/>
          </p:nvSpPr>
          <p:spPr>
            <a:xfrm>
              <a:off x="12015661" y="7610628"/>
              <a:ext cx="74831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40%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2F3F727-433A-AE7D-0CBB-B23F206B6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98" y="4024743"/>
            <a:ext cx="2699186" cy="3593291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DF13FB51-2C7C-6FC1-FA2F-38C046311230}"/>
              </a:ext>
            </a:extLst>
          </p:cNvPr>
          <p:cNvSpPr txBox="1"/>
          <p:nvPr/>
        </p:nvSpPr>
        <p:spPr>
          <a:xfrm>
            <a:off x="9889185" y="7125567"/>
            <a:ext cx="13279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Language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F79DC5-ED34-6792-9A6E-2EEBBEE62DC4}"/>
              </a:ext>
            </a:extLst>
          </p:cNvPr>
          <p:cNvGrpSpPr/>
          <p:nvPr/>
        </p:nvGrpSpPr>
        <p:grpSpPr>
          <a:xfrm>
            <a:off x="14404999" y="7146539"/>
            <a:ext cx="1244608" cy="2080882"/>
            <a:chOff x="14421182" y="7107879"/>
            <a:chExt cx="1244608" cy="2080882"/>
          </a:xfrm>
        </p:grpSpPr>
        <p:sp>
          <p:nvSpPr>
            <p:cNvPr id="26" name="Object 9"/>
            <p:cNvSpPr txBox="1"/>
            <p:nvPr/>
          </p:nvSpPr>
          <p:spPr>
            <a:xfrm>
              <a:off x="14555414" y="7107879"/>
              <a:ext cx="99233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Module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2590" y="8785561"/>
              <a:ext cx="403200" cy="403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3" t="-296" r="12637" b="296"/>
            <a:stretch/>
          </p:blipFill>
          <p:spPr>
            <a:xfrm>
              <a:off x="14852842" y="8785561"/>
              <a:ext cx="403200" cy="4032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3094" y="8785561"/>
              <a:ext cx="403200" cy="403200"/>
            </a:xfrm>
            <a:prstGeom prst="rect">
              <a:avLst/>
            </a:prstGeom>
          </p:spPr>
        </p:pic>
        <p:pic>
          <p:nvPicPr>
            <p:cNvPr id="1062" name="Picture 38" descr="Arduino Logo PNG Transparent (1) – Brands Logo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182" y="7610015"/>
              <a:ext cx="401076" cy="401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2" descr="Raspberry Pi Logo transparent PNG - Stick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9233" y="7608204"/>
              <a:ext cx="315787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TurtleBot 3 Waffle Pi - Robodyne Robotic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042" y="7608204"/>
              <a:ext cx="406886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9AF2C0C-2A6B-C1CD-0BBD-9AC680A429A1}"/>
                </a:ext>
              </a:extLst>
            </p:cNvPr>
            <p:cNvSpPr txBox="1"/>
            <p:nvPr/>
          </p:nvSpPr>
          <p:spPr>
            <a:xfrm>
              <a:off x="14555413" y="8278538"/>
              <a:ext cx="99233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OA</a:t>
              </a:r>
            </a:p>
          </p:txBody>
        </p:sp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id="{DC181C88-D7A9-51DD-3401-AE44CFF89151}"/>
              </a:ext>
            </a:extLst>
          </p:cNvPr>
          <p:cNvSpPr txBox="1"/>
          <p:nvPr/>
        </p:nvSpPr>
        <p:spPr>
          <a:xfrm>
            <a:off x="10927302" y="7491681"/>
            <a:ext cx="335111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DRF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CSRF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토큰을 사용한 보안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Pandas, NumPy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MNIST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데이터셋 기반 숫자 인식 프로그래밍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D915A7C-1DD3-A3E3-F516-4D556CDBDB7D}"/>
              </a:ext>
            </a:extLst>
          </p:cNvPr>
          <p:cNvSpPr txBox="1"/>
          <p:nvPr/>
        </p:nvSpPr>
        <p:spPr>
          <a:xfrm>
            <a:off x="10898759" y="8780684"/>
            <a:ext cx="322584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포인터와 동적 메모리 할당을 다루며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메모리 누수와 관련된 문제 해결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B2E5A3-9EFD-6D20-E18C-D94E15050E5E}"/>
              </a:ext>
            </a:extLst>
          </p:cNvPr>
          <p:cNvGrpSpPr/>
          <p:nvPr/>
        </p:nvGrpSpPr>
        <p:grpSpPr>
          <a:xfrm>
            <a:off x="15934346" y="7125567"/>
            <a:ext cx="1397856" cy="2071357"/>
            <a:chOff x="16663369" y="7080503"/>
            <a:chExt cx="1397856" cy="2071357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EF6D1C45-8D59-2BCF-3C2B-04BBE1FD0244}"/>
                </a:ext>
              </a:extLst>
            </p:cNvPr>
            <p:cNvSpPr txBox="1"/>
            <p:nvPr/>
          </p:nvSpPr>
          <p:spPr>
            <a:xfrm>
              <a:off x="16866132" y="7080503"/>
              <a:ext cx="99233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ETC</a:t>
              </a:r>
            </a:p>
          </p:txBody>
        </p:sp>
        <p:pic>
          <p:nvPicPr>
            <p:cNvPr id="1028" name="Picture 4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CDFFA5F7-2167-1311-C26F-C7B06C7C10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" b="9686"/>
            <a:stretch/>
          </p:blipFill>
          <p:spPr bwMode="auto">
            <a:xfrm>
              <a:off x="16943330" y="7583319"/>
              <a:ext cx="844246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7F39413-7E4B-0335-8E9B-B78D5C103BEB}"/>
                </a:ext>
              </a:extLst>
            </p:cNvPr>
            <p:cNvGrpSpPr/>
            <p:nvPr/>
          </p:nvGrpSpPr>
          <p:grpSpPr>
            <a:xfrm>
              <a:off x="16783099" y="8165249"/>
              <a:ext cx="1152813" cy="403200"/>
              <a:chOff x="16814200" y="8165619"/>
              <a:chExt cx="1152813" cy="403200"/>
            </a:xfrm>
          </p:grpSpPr>
          <p:pic>
            <p:nvPicPr>
              <p:cNvPr id="28" name="Picture 44" descr="Django Logo PNG Transparent – Brands Logos">
                <a:extLst>
                  <a:ext uri="{FF2B5EF4-FFF2-40B4-BE49-F238E27FC236}">
                    <a16:creationId xmlns:a16="http://schemas.microsoft.com/office/drawing/2014/main" id="{E85CE316-89D3-264C-28EA-039BAE833F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4200" y="8165619"/>
                <a:ext cx="316575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6" descr="Spring Logo PNG Transparent &amp; SVG Vector - Freebie Supply">
                <a:extLst>
                  <a:ext uri="{FF2B5EF4-FFF2-40B4-BE49-F238E27FC236}">
                    <a16:creationId xmlns:a16="http://schemas.microsoft.com/office/drawing/2014/main" id="{C04A31E7-797D-D7A3-A630-BDE535F4B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0781" y="8165619"/>
                <a:ext cx="403032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8" descr="파일:Vue.png - 위키백과, 우리 모두의 백과사전">
                <a:extLst>
                  <a:ext uri="{FF2B5EF4-FFF2-40B4-BE49-F238E27FC236}">
                    <a16:creationId xmlns:a16="http://schemas.microsoft.com/office/drawing/2014/main" id="{A09162BE-EE17-2D82-8A12-E5BB22F1C3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63813" y="8165619"/>
                <a:ext cx="403200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6F3EA49-D2F6-D0FB-BBE4-A0A772023829}"/>
                </a:ext>
              </a:extLst>
            </p:cNvPr>
            <p:cNvGrpSpPr/>
            <p:nvPr/>
          </p:nvGrpSpPr>
          <p:grpSpPr>
            <a:xfrm>
              <a:off x="16663369" y="8747919"/>
              <a:ext cx="1397856" cy="403941"/>
              <a:chOff x="16770757" y="8747919"/>
              <a:chExt cx="1397856" cy="403941"/>
            </a:xfrm>
          </p:grpSpPr>
          <p:pic>
            <p:nvPicPr>
              <p:cNvPr id="1030" name="Picture 6" descr="Postman Logo PNG Vector (SVG) Free Download">
                <a:extLst>
                  <a:ext uri="{FF2B5EF4-FFF2-40B4-BE49-F238E27FC236}">
                    <a16:creationId xmlns:a16="http://schemas.microsoft.com/office/drawing/2014/main" id="{722D739F-BC39-249E-CD23-526A26DC42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0781" y="8748660"/>
                <a:ext cx="403200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Logo Mysql PNG Images, Free Download - Free Transparent PNG Logos">
                <a:extLst>
                  <a:ext uri="{FF2B5EF4-FFF2-40B4-BE49-F238E27FC236}">
                    <a16:creationId xmlns:a16="http://schemas.microsoft.com/office/drawing/2014/main" id="{F4255DFC-E6B8-620D-C79E-1E9422789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63813" y="8747919"/>
                <a:ext cx="604800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2" descr="Android Logo PNG Transparent &amp; SVG Vector - Freebie Supply">
                <a:extLst>
                  <a:ext uri="{FF2B5EF4-FFF2-40B4-BE49-F238E27FC236}">
                    <a16:creationId xmlns:a16="http://schemas.microsoft.com/office/drawing/2014/main" id="{E6ECEF39-1863-967B-54E1-987ED9721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70757" y="8747919"/>
                <a:ext cx="360018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3086100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4398688" y="2774257"/>
            <a:ext cx="12039600" cy="18000"/>
            <a:chOff x="5441450" y="2716735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441450" y="2716735"/>
              <a:ext cx="11282330" cy="12309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5762873" y="3444457"/>
            <a:ext cx="7685171" cy="1165918"/>
            <a:chOff x="7239365" y="6772786"/>
            <a:chExt cx="7685171" cy="1165918"/>
          </a:xfrm>
        </p:grpSpPr>
        <p:sp>
          <p:nvSpPr>
            <p:cNvPr id="25" name="Object 21"/>
            <p:cNvSpPr txBox="1"/>
            <p:nvPr/>
          </p:nvSpPr>
          <p:spPr>
            <a:xfrm>
              <a:off x="7239365" y="6772786"/>
              <a:ext cx="52708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Turtlebot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Project (2023.10 ~ 2023.11)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724892" y="7259265"/>
              <a:ext cx="719964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TURTLEBOT3</a:t>
              </a:r>
              <a:r>
                <a:rPr lang="ko-KR" alt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를 활용한 자동 주차 시스템 개발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7968810" y="7569372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– 5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BF3E83B7-ED89-9FDE-90E9-0E6286AA1F9A}"/>
              </a:ext>
            </a:extLst>
          </p:cNvPr>
          <p:cNvGrpSpPr/>
          <p:nvPr/>
        </p:nvGrpSpPr>
        <p:grpSpPr>
          <a:xfrm>
            <a:off x="5762873" y="5143500"/>
            <a:ext cx="10086727" cy="1158963"/>
            <a:chOff x="7239365" y="6780894"/>
            <a:chExt cx="10086727" cy="1158963"/>
          </a:xfrm>
        </p:grpSpPr>
        <p:sp>
          <p:nvSpPr>
            <p:cNvPr id="4" name="Object 21">
              <a:extLst>
                <a:ext uri="{FF2B5EF4-FFF2-40B4-BE49-F238E27FC236}">
                  <a16:creationId xmlns:a16="http://schemas.microsoft.com/office/drawing/2014/main" id="{7D85B359-50C6-C025-3F54-32221FF12741}"/>
                </a:ext>
              </a:extLst>
            </p:cNvPr>
            <p:cNvSpPr txBox="1"/>
            <p:nvPr/>
          </p:nvSpPr>
          <p:spPr>
            <a:xfrm>
              <a:off x="7239365" y="6780894"/>
              <a:ext cx="86757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자율좌석제가 적용된 모션 데스크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(2023.07 ~ 2023.08) </a:t>
              </a:r>
            </a:p>
          </p:txBody>
        </p:sp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C9AADA24-571C-3AF2-F077-F1D110CA6755}"/>
                </a:ext>
              </a:extLst>
            </p:cNvPr>
            <p:cNvSpPr txBox="1"/>
            <p:nvPr/>
          </p:nvSpPr>
          <p:spPr>
            <a:xfrm>
              <a:off x="7724892" y="72604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자율좌석제가 적용된 모션데스크를 개발하여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본인의 선호 높이에 맞게 책상 자동 조절 가능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17FA59D0-991A-1447-E62D-0C3322CDF8CC}"/>
                </a:ext>
              </a:extLst>
            </p:cNvPr>
            <p:cNvSpPr txBox="1"/>
            <p:nvPr/>
          </p:nvSpPr>
          <p:spPr>
            <a:xfrm>
              <a:off x="7968810" y="75705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– 7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A36D27E6-E1CB-3995-DEFC-860C19070E10}"/>
              </a:ext>
            </a:extLst>
          </p:cNvPr>
          <p:cNvGrpSpPr/>
          <p:nvPr/>
        </p:nvGrpSpPr>
        <p:grpSpPr>
          <a:xfrm>
            <a:off x="5762873" y="6815245"/>
            <a:ext cx="10086727" cy="1147655"/>
            <a:chOff x="7239365" y="6789002"/>
            <a:chExt cx="10086727" cy="1147655"/>
          </a:xfrm>
        </p:grpSpPr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ADF7E0E3-E075-F52F-6B81-8C56BE15F1CF}"/>
                </a:ext>
              </a:extLst>
            </p:cNvPr>
            <p:cNvSpPr txBox="1"/>
            <p:nvPr/>
          </p:nvSpPr>
          <p:spPr>
            <a:xfrm>
              <a:off x="7239365" y="6789002"/>
              <a:ext cx="82185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YOLO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실종아동 탐지 시스템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(2021.09 ~ 2021.12)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2E9466C3-1D2B-B458-F275-DD9FBEF6DAF4}"/>
                </a:ext>
              </a:extLst>
            </p:cNvPr>
            <p:cNvSpPr txBox="1"/>
            <p:nvPr/>
          </p:nvSpPr>
          <p:spPr>
            <a:xfrm>
              <a:off x="7724892" y="72572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CCTV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보행자의 인상착의 데이터를 저장하고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실종자 발생 시 초동대처에 도움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391932E-AE26-E243-BE28-D76EC82F24CE}"/>
                </a:ext>
              </a:extLst>
            </p:cNvPr>
            <p:cNvSpPr txBox="1"/>
            <p:nvPr/>
          </p:nvSpPr>
          <p:spPr>
            <a:xfrm>
              <a:off x="7968810" y="75673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 – 9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96" name="Object 23">
            <a:extLst>
              <a:ext uri="{FF2B5EF4-FFF2-40B4-BE49-F238E27FC236}">
                <a16:creationId xmlns:a16="http://schemas.microsoft.com/office/drawing/2014/main" id="{56316F31-63E4-BDC5-05B7-B8F80B22865C}"/>
              </a:ext>
            </a:extLst>
          </p:cNvPr>
          <p:cNvSpPr txBox="1"/>
          <p:nvPr/>
        </p:nvSpPr>
        <p:spPr>
          <a:xfrm>
            <a:off x="5762873" y="8568015"/>
            <a:ext cx="40275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Else?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599" y="1273387"/>
            <a:ext cx="72677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2023.10 ~ 2023.11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053208" cy="584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사항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앱 상에 자동 주차 버튼을 누르면 인근 주차장을 찾아 주차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Object Detection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이용한 자율 주행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노드 개발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Line Tracing, Parking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예제 코드 분석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&amp;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스택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TURTLEBOT3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 Kinetic(Ubuntu 16.04)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Web Socket Client(0.47.0)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LiDAR,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Autonomous Driving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포함한 모든 기능을 제공하기 때문에 선정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 rot="-21600000">
            <a:off x="10262585" y="8869544"/>
            <a:ext cx="599122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1] Turtlebot3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10262586" y="3298788"/>
            <a:ext cx="5991225" cy="5570756"/>
          </a:xfrm>
          <a:custGeom>
            <a:avLst/>
            <a:gdLst/>
            <a:ahLst/>
            <a:cxnLst/>
            <a:rect l="l" t="t" r="r" b="b"/>
            <a:pathLst>
              <a:path w="8720805" h="7903648">
                <a:moveTo>
                  <a:pt x="0" y="0"/>
                </a:moveTo>
                <a:lnTo>
                  <a:pt x="8720804" y="0"/>
                </a:lnTo>
                <a:lnTo>
                  <a:pt x="8720804" y="7903648"/>
                </a:lnTo>
                <a:lnTo>
                  <a:pt x="0" y="79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3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1333" y="4782094"/>
            <a:ext cx="8844674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성과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각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기능들을 각각의 노드로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모듈화하여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재사용성과 편의성을 개선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rostopic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값을 불러올 때 웹 소켓 통신이 끊기는 문제를 스레드를 통해 해결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30cm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기준으로 구현되어 있던 예제 코드를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25cm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환경에서 정상구현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리뷰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및 성장 경험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주변환경에 의해 달라지는 조도 또는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휘도로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인해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Camera Detecting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제약이 있었음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호출하는 기능을 구현할 때 기존의 출발했던 위치로 돌아가도록 구현을 하지 못하였음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제작한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시작점의 좌표 따로 저장하여 그 위치로 돌아가는 로직 구현으로 해결 가능할 것으로 예상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C9F00-5DF3-C0CC-08F7-2A5257FB4228}"/>
              </a:ext>
            </a:extLst>
          </p:cNvPr>
          <p:cNvGrpSpPr/>
          <p:nvPr/>
        </p:nvGrpSpPr>
        <p:grpSpPr>
          <a:xfrm>
            <a:off x="821333" y="876300"/>
            <a:ext cx="6874867" cy="3754398"/>
            <a:chOff x="515423" y="217515"/>
            <a:chExt cx="7674429" cy="47673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11" y="494514"/>
              <a:ext cx="7669741" cy="4490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109C2-8993-8449-BF85-DD8B2C5EF3AA}"/>
                </a:ext>
              </a:extLst>
            </p:cNvPr>
            <p:cNvSpPr txBox="1"/>
            <p:nvPr/>
          </p:nvSpPr>
          <p:spPr>
            <a:xfrm>
              <a:off x="515423" y="217515"/>
              <a:ext cx="7670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아키텍쳐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7C47AE-C75E-2708-28FC-A09B68690CFE}"/>
              </a:ext>
            </a:extLst>
          </p:cNvPr>
          <p:cNvGrpSpPr/>
          <p:nvPr/>
        </p:nvGrpSpPr>
        <p:grpSpPr>
          <a:xfrm>
            <a:off x="10089274" y="1389707"/>
            <a:ext cx="7678615" cy="7507585"/>
            <a:chOff x="10216662" y="360689"/>
            <a:chExt cx="7678615" cy="7507585"/>
          </a:xfrm>
        </p:grpSpPr>
        <p:grpSp>
          <p:nvGrpSpPr>
            <p:cNvPr id="14" name="그룹 13"/>
            <p:cNvGrpSpPr/>
            <p:nvPr/>
          </p:nvGrpSpPr>
          <p:grpSpPr>
            <a:xfrm>
              <a:off x="10216662" y="653918"/>
              <a:ext cx="7678615" cy="4926046"/>
              <a:chOff x="304800" y="1248968"/>
              <a:chExt cx="8407400" cy="4046932"/>
            </a:xfrm>
          </p:grpSpPr>
          <p:sp>
            <p:nvSpPr>
              <p:cNvPr id="15" name="Freeform 10"/>
              <p:cNvSpPr/>
              <p:nvPr/>
            </p:nvSpPr>
            <p:spPr>
              <a:xfrm>
                <a:off x="304800" y="1248968"/>
                <a:ext cx="2717800" cy="1945221"/>
              </a:xfrm>
              <a:custGeom>
                <a:avLst/>
                <a:gdLst/>
                <a:ahLst/>
                <a:cxnLst/>
                <a:rect l="l" t="t" r="r" b="b"/>
                <a:pathLst>
                  <a:path w="4907809" h="3319945">
                    <a:moveTo>
                      <a:pt x="0" y="0"/>
                    </a:moveTo>
                    <a:lnTo>
                      <a:pt x="4907809" y="0"/>
                    </a:lnTo>
                    <a:lnTo>
                      <a:pt x="4907809" y="3319945"/>
                    </a:lnTo>
                    <a:lnTo>
                      <a:pt x="0" y="3319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814" t="-54639" r="-1483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9"/>
              <p:cNvSpPr/>
              <p:nvPr/>
            </p:nvSpPr>
            <p:spPr>
              <a:xfrm>
                <a:off x="31494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2905765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2905765"/>
                    </a:lnTo>
                    <a:lnTo>
                      <a:pt x="0" y="290576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7193" t="-22299" r="-2185" b="-68351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0"/>
              <p:cNvSpPr/>
              <p:nvPr/>
            </p:nvSpPr>
            <p:spPr>
              <a:xfrm>
                <a:off x="59688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3093036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3093036"/>
                    </a:lnTo>
                    <a:lnTo>
                      <a:pt x="0" y="3093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2719" r="-20610" b="-7370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9"/>
              <p:cNvSpPr/>
              <p:nvPr/>
            </p:nvSpPr>
            <p:spPr>
              <a:xfrm>
                <a:off x="313901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891994" h="5433092">
                    <a:moveTo>
                      <a:pt x="0" y="0"/>
                    </a:moveTo>
                    <a:lnTo>
                      <a:pt x="5891993" y="0"/>
                    </a:lnTo>
                    <a:lnTo>
                      <a:pt x="5891993" y="5433092"/>
                    </a:lnTo>
                    <a:lnTo>
                      <a:pt x="0" y="5433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7538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9"/>
              <p:cNvSpPr/>
              <p:nvPr/>
            </p:nvSpPr>
            <p:spPr>
              <a:xfrm>
                <a:off x="313672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201864" h="3864517">
                    <a:moveTo>
                      <a:pt x="0" y="0"/>
                    </a:moveTo>
                    <a:lnTo>
                      <a:pt x="5201865" y="0"/>
                    </a:lnTo>
                    <a:lnTo>
                      <a:pt x="5201865" y="3864517"/>
                    </a:lnTo>
                    <a:lnTo>
                      <a:pt x="0" y="38645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95516" t="-40371" r="-103559" b="-8607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Freeform 10"/>
              <p:cNvSpPr/>
              <p:nvPr/>
            </p:nvSpPr>
            <p:spPr>
              <a:xfrm>
                <a:off x="599420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077251" h="3195321">
                    <a:moveTo>
                      <a:pt x="0" y="0"/>
                    </a:moveTo>
                    <a:lnTo>
                      <a:pt x="5077251" y="0"/>
                    </a:lnTo>
                    <a:lnTo>
                      <a:pt x="5077251" y="3195321"/>
                    </a:lnTo>
                    <a:lnTo>
                      <a:pt x="0" y="31953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8525" b="-10303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EF9F8-8435-970A-816C-06E6C0EF41C6}"/>
                </a:ext>
              </a:extLst>
            </p:cNvPr>
            <p:cNvSpPr txBox="1"/>
            <p:nvPr/>
          </p:nvSpPr>
          <p:spPr>
            <a:xfrm>
              <a:off x="10216662" y="360689"/>
              <a:ext cx="76554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Detection(Lane, Traffic Light, Traffic Sign, Level Crossing, Parking)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9A2A34-DAA0-E9B7-A7A5-CD2D3AC1D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08" b="37407"/>
            <a:stretch/>
          </p:blipFill>
          <p:spPr>
            <a:xfrm>
              <a:off x="10224973" y="5791068"/>
              <a:ext cx="3262427" cy="17765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03F8E-7FF7-80DF-71D7-431D069A48A5}"/>
                </a:ext>
              </a:extLst>
            </p:cNvPr>
            <p:cNvSpPr txBox="1"/>
            <p:nvPr/>
          </p:nvSpPr>
          <p:spPr>
            <a:xfrm>
              <a:off x="10224973" y="7577130"/>
              <a:ext cx="32624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5]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Line Tracing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DB3BED-BCA8-5E68-189A-0D83ABE7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3613" y="5779408"/>
              <a:ext cx="4201663" cy="17881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89393F-A118-4B00-4ED0-F38F77BB9B82}"/>
                </a:ext>
              </a:extLst>
            </p:cNvPr>
            <p:cNvSpPr txBox="1"/>
            <p:nvPr/>
          </p:nvSpPr>
          <p:spPr>
            <a:xfrm>
              <a:off x="13693613" y="7591275"/>
              <a:ext cx="42016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4]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Parking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8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5636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2023.07 ~ 2023.08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8134682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출근 후 자리를 예약하면 저장된 본인의 선호 높이에 맞게 책상 높이 조절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E-Paper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이용해 현재 상태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책상 높이 등을 보여줌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디스플레이 모듈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초음파 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모터 드라이버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제어 알고리즘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Arduino, Interrupt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선정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이유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가격 면에서 경쟁력을 가지기 위해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라즈베리파이가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아닌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사용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높이를 측정하기 위해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엔코더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모터 드라이버 대신 초음파 센서를 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pic>
        <p:nvPicPr>
          <p:cNvPr id="6" name="그림 5" descr="전자제품, 실내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A79D58B9-F19C-B6D3-AE09-92648974C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43" y="3238500"/>
            <a:ext cx="7391400" cy="554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3E492-E97D-DE86-DDF6-423831D5049F}"/>
              </a:ext>
            </a:extLst>
          </p:cNvPr>
          <p:cNvSpPr txBox="1"/>
          <p:nvPr/>
        </p:nvSpPr>
        <p:spPr>
          <a:xfrm>
            <a:off x="9905343" y="8782050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모션데스크 전체 사진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4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8349568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HW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및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역량을 인정받아 우수상 수상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보드에 내장된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ESP32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웹 소켓 통신 구현 경험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인터럽트에 대한 이해도 향상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IoT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뿐만 아니라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B/E, F/E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까지 역할분담이 잘 나눠져 완성도가 매우 높았음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Github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Flow, Jira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안정적인 이슈관리 및 애자일 방식으로 프로젝트를 진행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787325"/>
            <a:ext cx="8349568" cy="4038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650" y="4302382"/>
            <a:ext cx="2022774" cy="4216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650" y="1618189"/>
            <a:ext cx="5129750" cy="2376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68671-AE17-11A5-FAB2-60DA55E2E7E4}"/>
              </a:ext>
            </a:extLst>
          </p:cNvPr>
          <p:cNvSpPr txBox="1"/>
          <p:nvPr/>
        </p:nvSpPr>
        <p:spPr>
          <a:xfrm>
            <a:off x="1244600" y="4825924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아키텍처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8488D-2F20-4455-7DC3-AF966B201760}"/>
              </a:ext>
            </a:extLst>
          </p:cNvPr>
          <p:cNvSpPr txBox="1"/>
          <p:nvPr/>
        </p:nvSpPr>
        <p:spPr>
          <a:xfrm>
            <a:off x="11913650" y="1341190"/>
            <a:ext cx="512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3] E-Paper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 화면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B4F799-E902-5C79-6B8E-2F07471E8913}"/>
              </a:ext>
            </a:extLst>
          </p:cNvPr>
          <p:cNvGrpSpPr/>
          <p:nvPr/>
        </p:nvGrpSpPr>
        <p:grpSpPr>
          <a:xfrm>
            <a:off x="15021244" y="4272060"/>
            <a:ext cx="2022774" cy="4496930"/>
            <a:chOff x="15105963" y="4090729"/>
            <a:chExt cx="2022774" cy="449693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10830F-FC4B-D137-7442-1A669277D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14"/>
            <a:stretch/>
          </p:blipFill>
          <p:spPr>
            <a:xfrm>
              <a:off x="15105963" y="4090729"/>
              <a:ext cx="2022774" cy="42199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0D26F2-7909-5629-F3A0-36ADD4602A98}"/>
                </a:ext>
              </a:extLst>
            </p:cNvPr>
            <p:cNvSpPr txBox="1"/>
            <p:nvPr/>
          </p:nvSpPr>
          <p:spPr>
            <a:xfrm>
              <a:off x="15105963" y="8310660"/>
              <a:ext cx="20227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앱 자리 예약 화면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00898B1-FDA4-5F11-A5D6-B83A50EB69F3}"/>
              </a:ext>
            </a:extLst>
          </p:cNvPr>
          <p:cNvSpPr txBox="1"/>
          <p:nvPr/>
        </p:nvSpPr>
        <p:spPr>
          <a:xfrm>
            <a:off x="11903099" y="8493125"/>
            <a:ext cx="2022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4]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앱 </a:t>
            </a:r>
            <a:r>
              <a:rPr lang="ko-KR" altLang="en-US" sz="1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메인화면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8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335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2021.09 ~ 2021.</a:t>
            </a:r>
            <a:r>
              <a: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12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299572" cy="5770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보행자의 인상착의에 대한 텍스트 데이터를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에 저장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실종자 발생시 입고있던 옷을 기반으로 수사하여 초동대처에 도움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역할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실시간 영상에서 인상착의에 대한 텍스트 데이터 추출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구축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V3, Python, MySQL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선정 이유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환경에서 객체인식 하기 위해 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 ExtraBold" panose="020B0600000101010101"/>
              </a:rPr>
              <a:t>텍스트라도 방대한 양이고</a:t>
            </a:r>
            <a:r>
              <a:rPr lang="en-US" altLang="ko-KR" dirty="0">
                <a:ea typeface="나눔스퀘어 ExtraBold" panose="020B0600000101010101"/>
              </a:rPr>
              <a:t>, </a:t>
            </a:r>
            <a:r>
              <a:rPr lang="ko-KR" altLang="en-US" dirty="0">
                <a:ea typeface="나눔스퀘어 ExtraBold" panose="020B0600000101010101"/>
              </a:rPr>
              <a:t>이는 실종자 발생 시 빠른 검색을 위해 정형화된 칼럼에 저장되는게 가장 합리적이라고 생각하여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en-US" altLang="ko-KR" dirty="0">
                <a:ea typeface="나눔스퀘어 ExtraBold" panose="020B0600000101010101"/>
              </a:rPr>
              <a:t> </a:t>
            </a:r>
            <a:r>
              <a:rPr lang="ko-KR" altLang="en-US" dirty="0">
                <a:ea typeface="나눔스퀘어 ExtraBold" panose="020B0600000101010101"/>
              </a:rPr>
              <a:t>사용</a:t>
            </a:r>
            <a:r>
              <a:rPr lang="en-US" altLang="ko-KR" dirty="0">
                <a:ea typeface="나눔스퀘어 ExtraBold" panose="020B0600000101010101"/>
              </a:rPr>
              <a:t>.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21600000">
            <a:off x="8382000" y="830949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조회 화면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780" y="3781896"/>
            <a:ext cx="9044013" cy="45275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YOLO </a:t>
            </a:r>
            <a:r>
              <a:rPr lang="ko-KR" alt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 rot="-21600000">
            <a:off x="1219200" y="82620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및 소프트웨어 구성도</a:t>
            </a:r>
            <a:endParaRPr 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11938000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최적화 역량을 인정받아 기술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/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연구 우수상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위 수상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제한된 하드웨어 환경에서 참조한 특허를 바탕으로 객체인식 모델 정상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여러 대의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가 데이터베이스에 안정적으로 저장될 수 있도록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세마포어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방식으로 서버 구성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멀티 스레드 및 </a:t>
            </a:r>
            <a:r>
              <a:rPr lang="en-US" altLang="ko-KR" dirty="0">
                <a:latin typeface="나눔"/>
                <a:ea typeface="나눔스퀘어 Bold" panose="020B0600000101010101"/>
              </a:rPr>
              <a:t>YOLO </a:t>
            </a:r>
            <a:r>
              <a:rPr lang="ko-KR" altLang="en-US" dirty="0">
                <a:latin typeface="나눔"/>
                <a:ea typeface="나눔스퀘어 Bold" panose="020B0600000101010101"/>
              </a:rPr>
              <a:t>객체인식 모델에 대한 이해도 향상</a:t>
            </a:r>
            <a:endParaRPr lang="en-US" altLang="ko-KR" dirty="0">
              <a:latin typeface="나눔"/>
              <a:ea typeface="나눔스퀘어 Bold" panose="020B0600000101010101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"/>
                <a:ea typeface="나눔스퀘어 Bold" panose="020B0600000101010101"/>
              </a:rPr>
              <a:t>HW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성능을 파악하고 </a:t>
            </a:r>
            <a:r>
              <a:rPr lang="en-US" altLang="ko-KR" dirty="0">
                <a:latin typeface="나눔"/>
                <a:ea typeface="나눔스퀘어 Bold" panose="020B0600000101010101"/>
              </a:rPr>
              <a:t>SW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적으로 최적화하여 서비스를 제공하도록 하는 역량 향상</a:t>
            </a:r>
            <a:endParaRPr lang="en-US" dirty="0">
              <a:solidFill>
                <a:srgbClr val="000000"/>
              </a:solidFill>
              <a:latin typeface="나눔"/>
              <a:ea typeface="나눔스퀘어 Bold" panose="020B0600000101010101"/>
              <a:cs typeface="Noto Sans CJK KR Light" pitchFamily="34" charset="0"/>
            </a:endParaRPr>
          </a:p>
        </p:txBody>
      </p:sp>
      <p:pic>
        <p:nvPicPr>
          <p:cNvPr id="5" name="_x242737672" descr="EMB00000d342d98">
            <a:extLst>
              <a:ext uri="{FF2B5EF4-FFF2-40B4-BE49-F238E27FC236}">
                <a16:creationId xmlns:a16="http://schemas.microsoft.com/office/drawing/2014/main" id="{DB5EC890-CA40-61D8-905A-47993577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103201"/>
            <a:ext cx="6880368" cy="39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94401232" descr="EMB00000d342d9f">
            <a:extLst>
              <a:ext uri="{FF2B5EF4-FFF2-40B4-BE49-F238E27FC236}">
                <a16:creationId xmlns:a16="http://schemas.microsoft.com/office/drawing/2014/main" id="{DAAA6C1B-3945-3248-46CA-030940C9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088" y="995149"/>
            <a:ext cx="7385716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BA414D9-91A1-20B0-8A9B-810A8C4950E0}"/>
              </a:ext>
            </a:extLst>
          </p:cNvPr>
          <p:cNvSpPr txBox="1"/>
          <p:nvPr/>
        </p:nvSpPr>
        <p:spPr>
          <a:xfrm rot="-21600000">
            <a:off x="9683089" y="68085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서비스 제공 예상 흐름도</a:t>
            </a:r>
            <a:endParaRPr 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1004</Words>
  <Application>Microsoft Office PowerPoint</Application>
  <PresentationFormat>사용자 지정</PresentationFormat>
  <Paragraphs>161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Noto Sans CJK KR Medium</vt:lpstr>
      <vt:lpstr>나눔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Jae chun Hwang</cp:lastModifiedBy>
  <cp:revision>55</cp:revision>
  <dcterms:created xsi:type="dcterms:W3CDTF">2023-03-21T18:34:08Z</dcterms:created>
  <dcterms:modified xsi:type="dcterms:W3CDTF">2024-01-28T11:30:18Z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